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3"/>
  </p:notesMasterIdLst>
  <p:sldIdLst>
    <p:sldId id="2767" r:id="rId5"/>
    <p:sldId id="2778" r:id="rId6"/>
    <p:sldId id="2770" r:id="rId7"/>
    <p:sldId id="2768" r:id="rId8"/>
    <p:sldId id="257" r:id="rId9"/>
    <p:sldId id="2772" r:id="rId10"/>
    <p:sldId id="2769" r:id="rId11"/>
    <p:sldId id="2771" r:id="rId12"/>
    <p:sldId id="2774" r:id="rId13"/>
    <p:sldId id="2775" r:id="rId14"/>
    <p:sldId id="2773" r:id="rId15"/>
    <p:sldId id="2776" r:id="rId16"/>
    <p:sldId id="268" r:id="rId17"/>
    <p:sldId id="2777" r:id="rId18"/>
    <p:sldId id="2779" r:id="rId19"/>
    <p:sldId id="2780" r:id="rId20"/>
    <p:sldId id="2781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9" autoAdjust="0"/>
    <p:restoredTop sz="94695"/>
  </p:normalViewPr>
  <p:slideViewPr>
    <p:cSldViewPr snapToGrid="0">
      <p:cViewPr varScale="1">
        <p:scale>
          <a:sx n="55" d="100"/>
          <a:sy n="55" d="100"/>
        </p:scale>
        <p:origin x="106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D05EE-1874-40CA-ACBB-AAFE8CEAEC56}" type="datetimeFigureOut">
              <a:t>4/9/2026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B9498-FDEE-4498-AC3A-C83DFCC8A50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7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5C32D-63EE-4133-9108-A2BD34E47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162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30BB1-2972-3ECA-7DC6-1C518B65A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28CF9E-5FF0-7315-84E2-8EEE62E843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6CF7E-A838-4A4A-425E-4614288D8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40C4B-463F-222D-4585-AEF24DE80A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5C32D-63EE-4133-9108-A2BD34E47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739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C8DD8-4359-8673-ED45-40D18128D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8F6580-8329-54C8-461D-81D1CB024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C56AB-6AE5-E58D-C3E9-49F0D019B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CC247-7492-94DF-7863-BBB12FD4B2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5C32D-63EE-4133-9108-A2BD34E47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09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5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26233410-150A-4A72-BF63-6D3ACBC30148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0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91AF1D09-6B76-4716-AD3D-9F53166D3BF5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0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44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C13480A-5F85-4A30-80F2-F92581C6474C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84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40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8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1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66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16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31313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64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17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539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60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22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29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12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5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60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17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39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15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712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EDCC-520A-464B-900A-5F7E0E1FFC43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09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6C1D43-E95A-44CE-BF39-AC264176BC74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6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395D-714C-468A-B505-16E3BDC41D6C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44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86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14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862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65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9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51CF56A9-FD41-47F4-80A0-DA74EEEC2541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26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4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3AFB7-90A6-428C-A019-BBE6272496B8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017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7767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36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45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BAE2-1C27-41D0-8DBA-D202F753417F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88597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3612-8941-41EA-ABBA-F717A06C8346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690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4669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609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925D-4314-49E4-A383-289640FEB5E3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71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40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46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72E1B28-DB45-4001-B295-7D7933E04419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9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740" r:id="rId3"/>
    <p:sldLayoutId id="2147483686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  <p:sldLayoutId id="2147483726" r:id="rId35"/>
    <p:sldLayoutId id="2147483727" r:id="rId36"/>
    <p:sldLayoutId id="2147483728" r:id="rId37"/>
    <p:sldLayoutId id="2147483729" r:id="rId38"/>
    <p:sldLayoutId id="2147483730" r:id="rId39"/>
    <p:sldLayoutId id="2147483731" r:id="rId40"/>
    <p:sldLayoutId id="2147483732" r:id="rId41"/>
    <p:sldLayoutId id="2147483733" r:id="rId42"/>
    <p:sldLayoutId id="2147483734" r:id="rId43"/>
    <p:sldLayoutId id="2147483735" r:id="rId44"/>
    <p:sldLayoutId id="2147483736" r:id="rId45"/>
    <p:sldLayoutId id="2147483737" r:id="rId4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38E9-D21E-DE68-38AC-F56AEA15B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1" y="1634835"/>
            <a:ext cx="11217259" cy="4411717"/>
          </a:xfrm>
        </p:spPr>
        <p:txBody>
          <a:bodyPr anchor="b">
            <a:normAutofit/>
          </a:bodyPr>
          <a:lstStyle/>
          <a:p>
            <a:b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</a:br>
            <a:r>
              <a:rPr lang="en-US" sz="4400" b="1" u="sng" dirty="0">
                <a:latin typeface="Bahnschrift" panose="020B0502040204020203" pitchFamily="34" charset="0"/>
                <a:cs typeface="Aldhabi" panose="01000000000000000000" pitchFamily="2" charset="-78"/>
              </a:rPr>
              <a:t>Main Point:</a:t>
            </a:r>
            <a:r>
              <a:rPr lang="en-US" sz="4400" b="1" dirty="0">
                <a:latin typeface="Bahnschrift" panose="020B0502040204020203" pitchFamily="34" charset="0"/>
                <a:cs typeface="Aldhabi" panose="01000000000000000000" pitchFamily="2" charset="-78"/>
              </a:rPr>
              <a:t> </a:t>
            </a:r>
            <a:r>
              <a:rPr lang="en-US" sz="4400" dirty="0">
                <a:latin typeface="Bahnschrift" panose="020B0502040204020203" pitchFamily="34" charset="0"/>
                <a:cs typeface="Aldhabi" panose="01000000000000000000" pitchFamily="2" charset="-78"/>
              </a:rPr>
              <a:t>	</a:t>
            </a:r>
            <a:r>
              <a:rPr lang="en-US" sz="4400" i="1" dirty="0">
                <a:latin typeface="Bahnschrift" panose="020B0502040204020203" pitchFamily="34" charset="0"/>
                <a:cs typeface="Aldhabi" panose="01000000000000000000" pitchFamily="2" charset="-78"/>
              </a:rPr>
              <a:t>Mark 3:35</a:t>
            </a:r>
            <a:br>
              <a:rPr lang="en-US" sz="4400" dirty="0">
                <a:latin typeface="Bahnschrift" panose="020B0502040204020203" pitchFamily="34" charset="0"/>
                <a:cs typeface="Aldhabi" panose="01000000000000000000" pitchFamily="2" charset="-78"/>
              </a:rPr>
            </a:br>
            <a:r>
              <a:rPr lang="en-US" sz="4400" i="1" dirty="0">
                <a:latin typeface="Bahnschrift" panose="020B0502040204020203" pitchFamily="34" charset="0"/>
                <a:cs typeface="Aldhabi" panose="01000000000000000000" pitchFamily="2" charset="-78"/>
              </a:rPr>
              <a:t>“For whoever does the will of God, </a:t>
            </a:r>
            <a:br>
              <a:rPr lang="en-US" sz="4400" i="1" dirty="0">
                <a:latin typeface="Bahnschrift" panose="020B0502040204020203" pitchFamily="34" charset="0"/>
                <a:cs typeface="Aldhabi" panose="01000000000000000000" pitchFamily="2" charset="-78"/>
              </a:rPr>
            </a:br>
            <a:r>
              <a:rPr lang="en-US" sz="4400" i="1" dirty="0">
                <a:latin typeface="Bahnschrift" panose="020B0502040204020203" pitchFamily="34" charset="0"/>
                <a:cs typeface="Aldhabi" panose="01000000000000000000" pitchFamily="2" charset="-78"/>
              </a:rPr>
              <a:t>he is my brother and sister </a:t>
            </a:r>
            <a:br>
              <a:rPr lang="en-US" sz="4400" i="1" dirty="0">
                <a:latin typeface="Bahnschrift" panose="020B0502040204020203" pitchFamily="34" charset="0"/>
                <a:cs typeface="Aldhabi" panose="01000000000000000000" pitchFamily="2" charset="-78"/>
              </a:rPr>
            </a:br>
            <a:r>
              <a:rPr lang="en-US" sz="4400" i="1" dirty="0">
                <a:latin typeface="Bahnschrift" panose="020B0502040204020203" pitchFamily="34" charset="0"/>
                <a:cs typeface="Aldhabi" panose="01000000000000000000" pitchFamily="2" charset="-78"/>
              </a:rPr>
              <a:t>and mother.”</a:t>
            </a:r>
            <a:r>
              <a:rPr lang="en-US" sz="4400" dirty="0">
                <a:latin typeface="Bahnschrift" panose="020B0502040204020203" pitchFamily="34" charset="0"/>
                <a:cs typeface="Aldhabi" panose="01000000000000000000" pitchFamily="2" charset="-78"/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04D864-A6BD-C75F-9B88-BAB58775A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2355852"/>
          </a:xfrm>
        </p:spPr>
        <p:txBody>
          <a:bodyPr anchor="t">
            <a:noAutofit/>
          </a:bodyPr>
          <a:lstStyle/>
          <a:p>
            <a:r>
              <a:rPr lang="en-US" sz="8800" b="1" dirty="0"/>
              <a:t>Mark 3</a:t>
            </a:r>
            <a:endParaRPr lang="en-US" sz="8800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B60C5C2-A596-7FEB-7260-D4D75F7F79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93C2242-EDFC-CC39-97DF-2DB1D8D5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pPr lvl="0"/>
            <a:r>
              <a:rPr lang="en-US" noProof="0" dirty="0"/>
              <a:t>By Lori Hickey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247F861-42CF-FE05-F8FD-7EBB0D76F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261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DB67D-E633-B374-2C26-39462F932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CC42-DDD4-7FC6-C899-9EF37C6BB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1" y="1634835"/>
            <a:ext cx="11217259" cy="4411717"/>
          </a:xfrm>
        </p:spPr>
        <p:txBody>
          <a:bodyPr anchor="b">
            <a:normAutofit fontScale="90000"/>
          </a:bodyPr>
          <a:lstStyle/>
          <a:p>
            <a:br>
              <a:rPr lang="en-US" b="1" dirty="0"/>
            </a:br>
            <a:br>
              <a:rPr lang="en-US" dirty="0"/>
            </a:br>
            <a: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  <a:t>The Movement of Jesus and His Followers</a:t>
            </a:r>
            <a:b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</a:br>
            <a:b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</a:br>
            <a:br>
              <a:rPr lang="en-US" dirty="0"/>
            </a:br>
            <a:r>
              <a:rPr lang="en-US" sz="4000" b="1" u="sng" dirty="0">
                <a:latin typeface="Bahnschrift" panose="020B0502040204020203" pitchFamily="34" charset="0"/>
                <a:cs typeface="Aldhabi" panose="01000000000000000000" pitchFamily="2" charset="-78"/>
              </a:rPr>
              <a:t>Main Point:</a:t>
            </a:r>
            <a:r>
              <a:rPr lang="en-US" sz="4000" b="1" dirty="0">
                <a:latin typeface="Bahnschrift" panose="020B0502040204020203" pitchFamily="34" charset="0"/>
                <a:cs typeface="Aldhabi" panose="01000000000000000000" pitchFamily="2" charset="-78"/>
              </a:rPr>
              <a:t> </a:t>
            </a:r>
            <a:r>
              <a:rPr lang="en-US" sz="4000" dirty="0">
                <a:latin typeface="Bahnschrift" panose="020B0502040204020203" pitchFamily="34" charset="0"/>
                <a:cs typeface="Aldhabi" panose="01000000000000000000" pitchFamily="2" charset="-78"/>
              </a:rPr>
              <a:t>	</a:t>
            </a:r>
            <a: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  <a:t>Mark 3:35</a:t>
            </a:r>
            <a:br>
              <a:rPr lang="en-US" sz="4000" dirty="0">
                <a:latin typeface="Bahnschrift" panose="020B0502040204020203" pitchFamily="34" charset="0"/>
                <a:cs typeface="Aldhabi" panose="01000000000000000000" pitchFamily="2" charset="-78"/>
              </a:rPr>
            </a:br>
            <a: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  <a:t>“For whoever does the will of God, </a:t>
            </a:r>
            <a:b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</a:br>
            <a: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  <a:t>he is my brother and sister and mother.”</a:t>
            </a:r>
            <a:r>
              <a:rPr lang="en-US" sz="4000" dirty="0">
                <a:latin typeface="Bahnschrift" panose="020B0502040204020203" pitchFamily="34" charset="0"/>
                <a:cs typeface="Aldhabi" panose="01000000000000000000" pitchFamily="2" charset="-78"/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BA4BD-F899-C9C0-271B-9978F394A2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039669"/>
          </a:xfrm>
        </p:spPr>
        <p:txBody>
          <a:bodyPr anchor="t">
            <a:noAutofit/>
          </a:bodyPr>
          <a:lstStyle/>
          <a:p>
            <a:r>
              <a:rPr lang="en-US" sz="6000" b="1" dirty="0"/>
              <a:t>Mark 3</a:t>
            </a:r>
            <a:endParaRPr lang="en-US" sz="600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DAB7F7-7F8E-9EB1-5A5D-7FC6602A8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B0A0B0F-FBA1-ABCF-6CBF-81C00010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/>
          <a:lstStyle/>
          <a:p>
            <a:pPr lvl="0"/>
            <a:r>
              <a:rPr lang="en-US" noProof="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0817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44C0-ECD5-0E95-3DA9-92B317BD6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D9524-7AB8-5C79-ED85-6DF73B0C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>
            <a:normAutofit fontScale="90000"/>
          </a:bodyPr>
          <a:lstStyle/>
          <a:p>
            <a:r>
              <a:rPr lang="en-US" sz="5300" dirty="0"/>
              <a:t>Mark 3:1-6 </a:t>
            </a:r>
            <a:br>
              <a:rPr lang="en-US" sz="5300" dirty="0"/>
            </a:br>
            <a:br>
              <a:rPr lang="en-US" sz="5300" dirty="0"/>
            </a:br>
            <a:r>
              <a:rPr lang="en-US" sz="5300" dirty="0"/>
              <a:t>Setting: In the </a:t>
            </a:r>
            <a:br>
              <a:rPr lang="en-US" sz="5300" dirty="0"/>
            </a:br>
            <a:r>
              <a:rPr lang="en-US" sz="5300" dirty="0"/>
              <a:t>Synagogue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25C57-BDF4-E5CA-7BF5-FB917CD1E5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3608501"/>
            <a:ext cx="11249891" cy="250135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 dirty="0"/>
              <a:t>v. 4 When Jesus asks, “Is it lawful…”, to which law is He referring?</a:t>
            </a:r>
          </a:p>
          <a:p>
            <a:pPr marL="0" indent="0">
              <a:buNone/>
            </a:pPr>
            <a:r>
              <a:rPr lang="en-US" sz="4000" dirty="0"/>
              <a:t>v. 5 By what action did Jesus heal the man’s withered hand?</a:t>
            </a:r>
          </a:p>
          <a:p>
            <a:endParaRPr lang="en-US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887A-2595-84EA-AD09-57D8440B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18F4F-2DC2-F507-D5D5-2CD648136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6910" y="2687956"/>
            <a:ext cx="1468582" cy="346189"/>
          </a:xfrm>
        </p:spPr>
        <p:txBody>
          <a:bodyPr/>
          <a:lstStyle/>
          <a:p>
            <a:r>
              <a:rPr lang="en-US" dirty="0"/>
              <a:t>https://www.bing.com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FCF9A-4428-C2B1-24F6-13A2AA1A5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209EFAD1-02D7-FDF0-847E-2C5A81E892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05EC041C-AEB4-3EA1-E890-FC79FE9FBD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9D3C6D-E452-BFCA-E708-0C41F9D23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245" y="295707"/>
            <a:ext cx="30384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13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E1D1-4FF3-0174-726B-1F8F64F7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445D7-B661-FA79-9C9E-F6440F6EC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0" y="411480"/>
            <a:ext cx="11259410" cy="1828800"/>
          </a:xfrm>
        </p:spPr>
        <p:txBody>
          <a:bodyPr>
            <a:normAutofit fontScale="90000"/>
          </a:bodyPr>
          <a:lstStyle/>
          <a:p>
            <a:r>
              <a:rPr lang="en-US" sz="5300" dirty="0"/>
              <a:t>Mark 3:7-12 </a:t>
            </a:r>
            <a:br>
              <a:rPr lang="en-US" sz="5300" dirty="0"/>
            </a:br>
            <a:br>
              <a:rPr lang="en-US" sz="5300" dirty="0"/>
            </a:br>
            <a:r>
              <a:rPr lang="en-US" sz="5300" dirty="0"/>
              <a:t>Setting: By the sea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D9B62-F45A-9FFC-99CC-B322F97021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74194" y="411481"/>
            <a:ext cx="4817806" cy="57399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/>
              <a:t>v. 8  What caused </a:t>
            </a:r>
          </a:p>
          <a:p>
            <a:pPr marL="0" indent="0">
              <a:buNone/>
            </a:pPr>
            <a:r>
              <a:rPr lang="en-US" sz="4000" dirty="0"/>
              <a:t>a great multitude </a:t>
            </a:r>
          </a:p>
          <a:p>
            <a:pPr marL="0" indent="0">
              <a:buNone/>
            </a:pPr>
            <a:r>
              <a:rPr lang="en-US" sz="4000" dirty="0"/>
              <a:t>to come to Jesus?</a:t>
            </a:r>
          </a:p>
          <a:p>
            <a:pPr marL="0" indent="0">
              <a:buNone/>
            </a:pPr>
            <a:r>
              <a:rPr lang="en-US" sz="4000" dirty="0"/>
              <a:t> Application: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v. 5 By what action did Jesus heal them?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08E68-BE59-FECC-90F7-8699B789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620704" y="6152195"/>
            <a:ext cx="5375286" cy="338329"/>
          </a:xfrm>
        </p:spPr>
        <p:txBody>
          <a:bodyPr/>
          <a:lstStyle/>
          <a:p>
            <a:r>
              <a:rPr lang="en-US" dirty="0"/>
              <a:t>https://www.bing.com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8F53C-9396-E2D3-0EB8-1B1A41173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B5A3D570-6944-85F7-B7E3-4EB86B7E8E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609A4741-E07D-6B33-5ACE-4DBC89BF83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4581F7-A8C2-105F-BE6F-D79299339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535" y="3733800"/>
            <a:ext cx="337185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7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>
            <a:normAutofit fontScale="90000"/>
          </a:bodyPr>
          <a:lstStyle/>
          <a:p>
            <a:r>
              <a:rPr lang="en-US" sz="5300" dirty="0"/>
              <a:t>Mark 3:13-19a </a:t>
            </a:r>
            <a:br>
              <a:rPr lang="en-US" sz="5300" dirty="0"/>
            </a:br>
            <a:br>
              <a:rPr lang="en-US" sz="5300" dirty="0"/>
            </a:br>
            <a:r>
              <a:rPr lang="en-US" sz="5300" dirty="0"/>
              <a:t>Setting: On the mountain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04E6-B771-F1FA-85F4-B7984DE55A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4" y="2867892"/>
            <a:ext cx="4821382" cy="321425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/>
              <a:t>v. 13-15 Describe the relationship between Jesus and the appointed twelve.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602D5-209F-C183-95CC-735D34DC9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8326A-C836-F80E-4EAB-FB475085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9492" y="5888182"/>
            <a:ext cx="2937163" cy="546147"/>
          </a:xfrm>
        </p:spPr>
        <p:txBody>
          <a:bodyPr/>
          <a:lstStyle/>
          <a:p>
            <a:r>
              <a:rPr lang="en-US" dirty="0"/>
              <a:t>https://learnhebrewconversation.com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DC894-A40D-FD0D-CF41-FEE5AF09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48A26491-B606-B7C3-57B0-1E3C2AA4EF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406583EB-2717-1548-7A13-0C8911D3CC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89F312-C261-50CB-17C8-B649C54A8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112" y="3535819"/>
            <a:ext cx="3753319" cy="2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A4F6F-1D2B-0805-B423-B6F01A83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21B5A-95D1-931A-F4C1-4BC3737E5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5513832" cy="18288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B20F3-EF24-6559-D285-0D57A33030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4" y="235528"/>
            <a:ext cx="6359236" cy="5860472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0" b="1" dirty="0"/>
              <a:t>The Twelve Disciples</a:t>
            </a:r>
            <a:endParaRPr lang="en-US" sz="16000" dirty="0"/>
          </a:p>
          <a:p>
            <a:pPr marL="0" indent="0">
              <a:buNone/>
            </a:pPr>
            <a:r>
              <a:rPr lang="en-US" sz="16000" dirty="0"/>
              <a:t>v. 16-19 Named also in Matthew 10:2-4;</a:t>
            </a:r>
          </a:p>
          <a:p>
            <a:pPr marL="0" indent="0">
              <a:buNone/>
            </a:pPr>
            <a:r>
              <a:rPr lang="en-US" sz="16000" dirty="0"/>
              <a:t>Luke 6:14-16; and</a:t>
            </a:r>
          </a:p>
          <a:p>
            <a:pPr marL="0" indent="0">
              <a:buNone/>
            </a:pPr>
            <a:r>
              <a:rPr lang="en-US" sz="16000" dirty="0"/>
              <a:t>Acts 1:13-26. </a:t>
            </a:r>
          </a:p>
          <a:p>
            <a:pPr marL="0" indent="0">
              <a:buNone/>
            </a:pPr>
            <a:r>
              <a:rPr lang="en-US" sz="16000" dirty="0"/>
              <a:t>Which name is always listed first? last?</a:t>
            </a:r>
          </a:p>
          <a:p>
            <a:pPr marL="0" indent="0">
              <a:buNone/>
            </a:pPr>
            <a:r>
              <a:rPr lang="en-US" sz="16000" dirty="0"/>
              <a:t>What makes Acts unique?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60D53-29C0-731F-148D-0420F4FDC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93F87-015B-B597-3E40-B3184E2D5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4909" y="5140035"/>
            <a:ext cx="2840182" cy="568037"/>
          </a:xfrm>
        </p:spPr>
        <p:txBody>
          <a:bodyPr/>
          <a:lstStyle/>
          <a:p>
            <a:r>
              <a:rPr lang="en-US" dirty="0"/>
              <a:t>https://en.galaxys25userguide.com/#google_vignette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9713C-20C7-C3B1-1F2E-045A5BCF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22F9E3E8-E200-34CB-AD1F-801A27BA6E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B921D2E2-214E-7A33-B45F-1920582A09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B1D6FE-5643-C5BC-A25D-1DC92408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740" y="1039091"/>
            <a:ext cx="3934691" cy="39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07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D6484-DD85-58F9-8B57-3900248EA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84F35-0E00-79B9-65A3-12235055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2145660"/>
          </a:xfrm>
        </p:spPr>
        <p:txBody>
          <a:bodyPr>
            <a:normAutofit fontScale="90000"/>
          </a:bodyPr>
          <a:lstStyle/>
          <a:p>
            <a:r>
              <a:rPr lang="en-US" sz="5300" dirty="0"/>
              <a:t>Mark 3:19b-35 </a:t>
            </a:r>
            <a:br>
              <a:rPr lang="en-US" sz="5300" dirty="0"/>
            </a:br>
            <a:br>
              <a:rPr lang="en-US" sz="5300" dirty="0"/>
            </a:br>
            <a:r>
              <a:rPr lang="en-US" sz="5300" dirty="0"/>
              <a:t>Setting: In the house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5EB16-AA2C-9589-6D64-239EA14B84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3034145"/>
            <a:ext cx="6691745" cy="3400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F2B7B-D093-7197-CEBC-769CED65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5B191-18E1-B7D2-4686-106B6F181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71018" y="6341750"/>
            <a:ext cx="1137850" cy="3361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9175-DF6C-A38D-1902-11DC129BF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DAA58418-95BD-1C04-1992-4D1C4559B4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7E1D5FAC-E8E5-A2FB-D10C-D09412B144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88F30A-992B-AD06-1250-28104D1C4F5C}"/>
              </a:ext>
            </a:extLst>
          </p:cNvPr>
          <p:cNvSpPr txBox="1"/>
          <p:nvPr/>
        </p:nvSpPr>
        <p:spPr>
          <a:xfrm>
            <a:off x="429768" y="2687782"/>
            <a:ext cx="11457432" cy="3596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v. 21 Please read Mark 3:21 in several different translations. I recommend </a:t>
            </a:r>
            <a:r>
              <a:rPr lang="en-US" sz="4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biblegateway.com</a:t>
            </a:r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put Mark 3:21 in the search box. Once displayed, you should see underneath the verse underlined </a:t>
            </a:r>
            <a:r>
              <a:rPr lang="en-US" sz="40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 3:21 in all English translations</a:t>
            </a:r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click on it.</a:t>
            </a:r>
          </a:p>
        </p:txBody>
      </p:sp>
    </p:spTree>
    <p:extLst>
      <p:ext uri="{BB962C8B-B14F-4D97-AF65-F5344CB8AC3E}">
        <p14:creationId xmlns:p14="http://schemas.microsoft.com/office/powerpoint/2010/main" val="142402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153A7-711E-64F2-2E7A-F1301B4C4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1BD28-C1CE-6495-4459-BC57B52C1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406" y="176982"/>
            <a:ext cx="7211962" cy="1156855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biblegateway.com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01A0F-63F0-34DB-30B4-FA9FAE624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072255" y="2576945"/>
            <a:ext cx="955964" cy="1156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270DB-440A-32B4-2654-D4ADA526C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784A9-58A6-6BBF-C99B-841301D8C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1236" y="6262255"/>
            <a:ext cx="1174394" cy="1720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0AC75-650C-F5F2-B623-DBBA0D44D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56AFF9B1-A614-5A9E-87F5-53B8AD796A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C05672DC-38C1-AEC7-0FCE-36A19CFAF2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F9B63D-D1FC-8D1C-AF91-463802F26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79" y="1614923"/>
            <a:ext cx="11738242" cy="45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43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69ED1-2838-BA00-B70D-8958EEF5A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F0914-21B5-43E1-38AF-F2F52BC9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5513832" cy="18288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C1B2864-7C2C-C595-7884-F944EE672F2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03866664"/>
              </p:ext>
            </p:extLst>
          </p:nvPr>
        </p:nvGraphicFramePr>
        <p:xfrm>
          <a:off x="540328" y="817417"/>
          <a:ext cx="11108104" cy="5056910"/>
        </p:xfrm>
        <a:graphic>
          <a:graphicData uri="http://schemas.openxmlformats.org/drawingml/2006/table">
            <a:tbl>
              <a:tblPr firstRow="1" firstCol="1" bandRow="1"/>
              <a:tblGrid>
                <a:gridCol w="3823403">
                  <a:extLst>
                    <a:ext uri="{9D8B030D-6E8A-4147-A177-3AD203B41FA5}">
                      <a16:colId xmlns:a16="http://schemas.microsoft.com/office/drawing/2014/main" val="129792140"/>
                    </a:ext>
                  </a:extLst>
                </a:gridCol>
                <a:gridCol w="7284701">
                  <a:extLst>
                    <a:ext uri="{9D8B030D-6E8A-4147-A177-3AD203B41FA5}">
                      <a16:colId xmlns:a16="http://schemas.microsoft.com/office/drawing/2014/main" val="4015407800"/>
                    </a:ext>
                  </a:extLst>
                </a:gridCol>
              </a:tblGrid>
              <a:tr h="10113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Who talking?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What do they say about Jesus?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0331166"/>
                  </a:ext>
                </a:extLst>
              </a:tr>
              <a:tr h="10113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930784"/>
                  </a:ext>
                </a:extLst>
              </a:tr>
              <a:tr h="10113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28676"/>
                  </a:ext>
                </a:extLst>
              </a:tr>
              <a:tr h="10113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646506"/>
                  </a:ext>
                </a:extLst>
              </a:tr>
              <a:tr h="10113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3356295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B19B5-E26E-4E98-6E21-4454EA30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AFB14-C485-4D82-E724-5F06DD4F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96945" y="6179127"/>
            <a:ext cx="1704110" cy="4433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C57C6-977F-BC54-3CC1-65A769C28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62BA7621-9961-62B7-E1FD-C98AEE5E9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521711F1-46F4-E778-0BE1-1E7787D9B8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1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2DECE-0ED1-6320-B8A5-E3640E950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45C15-5545-0635-804B-37EF1165A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5513832" cy="18288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A4562-EA3D-91B5-1CF8-4601AB0B32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235528"/>
            <a:ext cx="11249892" cy="619880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v. 22 Who or what were the scribes? </a:t>
            </a:r>
          </a:p>
          <a:p>
            <a:pPr marL="0" indent="0">
              <a:buNone/>
            </a:pPr>
            <a:r>
              <a:rPr lang="en-US" sz="4000" dirty="0"/>
              <a:t>(Mark 1:22 provides information about scribes.)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v. 22 What were the scribes saying about Jesus? Why is this important?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The end of Mark 3:30 explains Mark 3:20-22. Explain. 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86259-4642-D72B-AF98-4D7F0F6AE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A8A69-0395-1528-4BE0-3C4DAA27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96945" y="6179127"/>
            <a:ext cx="1704110" cy="4433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4CC83-846C-632F-AFE2-F0BA6F12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4C46CCEB-FFFB-EA71-44CE-0D5ECD4DF0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3D5859E7-F072-BC7E-A3AC-CA556A3A33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77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2468-1B10-4913-88BB-296C106EB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D6AF-9F1F-3C54-C80B-4562FCAD9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5513832" cy="18288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E6400-1433-8DCA-05F0-D39AF1FD0E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235528"/>
            <a:ext cx="11249892" cy="619880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v. 28-29 What is the difference between blasphemies and blasphemy against Holy Spirit?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v. 29 What Spirit did Jesus have? Write what the Bible teaches of the Holy Spirit. </a:t>
            </a:r>
          </a:p>
          <a:p>
            <a:pPr marL="0" indent="0">
              <a:buNone/>
            </a:pPr>
            <a:r>
              <a:rPr lang="en-US" sz="4000" dirty="0"/>
              <a:t>•	Isaiah 11:2</a:t>
            </a:r>
          </a:p>
          <a:p>
            <a:pPr marL="0" indent="0">
              <a:buNone/>
            </a:pPr>
            <a:r>
              <a:rPr lang="en-US" sz="4000" dirty="0"/>
              <a:t>•	Acts 1:8</a:t>
            </a:r>
          </a:p>
          <a:p>
            <a:pPr marL="0" indent="0">
              <a:buNone/>
            </a:pPr>
            <a:r>
              <a:rPr lang="en-US" sz="4000" dirty="0"/>
              <a:t>•	Romans 8:11</a:t>
            </a:r>
          </a:p>
          <a:p>
            <a:pPr marL="0" indent="0">
              <a:buNone/>
            </a:pPr>
            <a:r>
              <a:rPr lang="en-US" sz="4000" dirty="0"/>
              <a:t>•	2 Peter 1:20-21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32B5F-1E8E-CB78-9063-88E9492C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B800F-67FF-8022-0F24-B170C7BB4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96945" y="6179127"/>
            <a:ext cx="1704110" cy="4433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76D93-C41B-C713-CE4E-4A43E7139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89D34481-FC69-09FD-11DC-B6702DCC32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7067DF3F-0510-6AB4-3B05-253A52D468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3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7AFB3-947E-C8DF-63BB-1F3BAEFBD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77F39-07ED-37D5-25F0-B2FE004A1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5513832" cy="18288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D5058-E726-8F86-047C-E8B536FCED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235528"/>
            <a:ext cx="11249892" cy="6198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v. 35 Who does Jesus consider to be His brother and sister or mother?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Application: 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0073F-6E3F-75A9-7688-E552E0B1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CC4CF-2D4F-78CE-AEC7-0D7F51FFC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96945" y="6179127"/>
            <a:ext cx="1704110" cy="4433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1E5DE-5C8A-DF16-A0FC-31F261262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25986D73-D574-3296-9294-6E99373B53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BFE05E26-8799-8E8A-6F26-AA29B53159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46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2F8EAF-D9DE-9FD3-ED83-7032E7D7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78874"/>
            <a:ext cx="8430768" cy="1524000"/>
          </a:xfrm>
        </p:spPr>
        <p:txBody>
          <a:bodyPr/>
          <a:lstStyle/>
          <a:p>
            <a:r>
              <a:rPr lang="en-US" dirty="0" err="1"/>
              <a:t>APPLICATion</a:t>
            </a:r>
            <a:r>
              <a:rPr lang="en-US" dirty="0"/>
              <a:t>: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A6679F-0290-515C-BB0F-947C10AC81E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673927"/>
            <a:ext cx="8430768" cy="2777546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TELL PEOPLE ABOUT JESUS!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DO THE WILL OF GOD!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AND…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B6F15B-92C0-806D-7631-A3635A42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FF9-B37A-4509-BBAB-27DBFDFA26BE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3DC08D-8457-0839-8C25-A7C068F9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D8A57-68C7-1BAD-CE79-017C98015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58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808FF-0ED3-95CB-AE00-4DEA3DBBE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DC546-71C3-A63C-F5ED-9EAD8A90B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1" y="1634835"/>
            <a:ext cx="11217259" cy="4411717"/>
          </a:xfrm>
        </p:spPr>
        <p:txBody>
          <a:bodyPr anchor="b">
            <a:normAutofit fontScale="90000"/>
          </a:bodyPr>
          <a:lstStyle/>
          <a:p>
            <a:br>
              <a:rPr lang="en-US" b="1" dirty="0"/>
            </a:br>
            <a:br>
              <a:rPr lang="en-US" dirty="0"/>
            </a:br>
            <a: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  <a:t>The Movement of Jesus and His Followers</a:t>
            </a:r>
            <a:b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</a:br>
            <a:b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</a:br>
            <a:br>
              <a:rPr lang="en-US" dirty="0"/>
            </a:br>
            <a:r>
              <a:rPr lang="en-US" sz="4000" b="1" u="sng" dirty="0">
                <a:latin typeface="Bahnschrift" panose="020B0502040204020203" pitchFamily="34" charset="0"/>
                <a:cs typeface="Aldhabi" panose="01000000000000000000" pitchFamily="2" charset="-78"/>
              </a:rPr>
              <a:t>Main Point:</a:t>
            </a:r>
            <a:r>
              <a:rPr lang="en-US" sz="4000" b="1" dirty="0">
                <a:latin typeface="Bahnschrift" panose="020B0502040204020203" pitchFamily="34" charset="0"/>
                <a:cs typeface="Aldhabi" panose="01000000000000000000" pitchFamily="2" charset="-78"/>
              </a:rPr>
              <a:t> </a:t>
            </a:r>
            <a:r>
              <a:rPr lang="en-US" sz="4000" dirty="0">
                <a:latin typeface="Bahnschrift" panose="020B0502040204020203" pitchFamily="34" charset="0"/>
                <a:cs typeface="Aldhabi" panose="01000000000000000000" pitchFamily="2" charset="-78"/>
              </a:rPr>
              <a:t>	</a:t>
            </a:r>
            <a: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  <a:t>Mark 3:35</a:t>
            </a:r>
            <a:br>
              <a:rPr lang="en-US" sz="4000" dirty="0">
                <a:latin typeface="Bahnschrift" panose="020B0502040204020203" pitchFamily="34" charset="0"/>
                <a:cs typeface="Aldhabi" panose="01000000000000000000" pitchFamily="2" charset="-78"/>
              </a:rPr>
            </a:br>
            <a: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  <a:t>“For whoever does the will of God, </a:t>
            </a:r>
            <a:b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</a:br>
            <a:r>
              <a:rPr lang="en-US" sz="4000" i="1" dirty="0">
                <a:latin typeface="Bahnschrift" panose="020B0502040204020203" pitchFamily="34" charset="0"/>
                <a:cs typeface="Aldhabi" panose="01000000000000000000" pitchFamily="2" charset="-78"/>
              </a:rPr>
              <a:t>he is my brother and sister and mother.”</a:t>
            </a:r>
            <a:r>
              <a:rPr lang="en-US" sz="4000" dirty="0">
                <a:latin typeface="Bahnschrift" panose="020B0502040204020203" pitchFamily="34" charset="0"/>
                <a:cs typeface="Aldhabi" panose="01000000000000000000" pitchFamily="2" charset="-78"/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1FD6C-BC67-6243-427B-9DA846842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039669"/>
          </a:xfrm>
        </p:spPr>
        <p:txBody>
          <a:bodyPr anchor="t">
            <a:noAutofit/>
          </a:bodyPr>
          <a:lstStyle/>
          <a:p>
            <a:r>
              <a:rPr lang="en-US" sz="6000" b="1" dirty="0"/>
              <a:t>Mark 3</a:t>
            </a:r>
            <a:endParaRPr lang="en-US" sz="6000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76A74CC-9CA9-44B8-0D42-00310902B3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pPr lvl="0"/>
            <a:fld id="{A2C196D7-201A-4A3A-B9FA-EDBCED2083FF}" type="datetime1">
              <a:rPr lang="en-US" noProof="0" smtClean="0"/>
              <a:t>4/9/2026</a:t>
            </a:fld>
            <a:endParaRPr lang="en-U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D5906FD-DBC8-B6C1-65EC-6BA945CE9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pPr lvl="0"/>
            <a:r>
              <a:rPr lang="en-US" noProof="0" dirty="0"/>
              <a:t>By Lori Hickey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5E29A8F-C945-5259-FCD2-393FE00E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/>
          <a:lstStyle/>
          <a:p>
            <a:pPr lvl="0"/>
            <a:fld id="{84C450F2-3BB4-4AE4-8A35-A9D7AEA4C850}" type="slidenum">
              <a:rPr lang="en-US" noProof="0" smtClean="0"/>
              <a:pPr lvl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5681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D8025-8DC5-4CBC-9379-BF42832A1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186D1-FBF0-0F84-0FBE-1483D15C2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11480"/>
            <a:ext cx="5074920" cy="724593"/>
          </a:xfrm>
        </p:spPr>
        <p:txBody>
          <a:bodyPr>
            <a:normAutofit fontScale="90000"/>
          </a:bodyPr>
          <a:lstStyle/>
          <a:p>
            <a:r>
              <a:rPr lang="en-US" sz="5300" dirty="0" err="1"/>
              <a:t>MaRK</a:t>
            </a:r>
            <a:r>
              <a:rPr lang="en-US" sz="5300" dirty="0"/>
              <a:t> 3 ALLITERATION </a:t>
            </a:r>
            <a:br>
              <a:rPr lang="en-US" sz="5300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06F5D-B271-7A46-8AB1-7DB26CB9AE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3034145"/>
            <a:ext cx="6691745" cy="3400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DF847-322E-9E34-B73C-7B6D8E918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41AF9-CE0F-D7E6-95D7-C5540E29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71018" y="6341750"/>
            <a:ext cx="1137850" cy="3361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88D18-BAFC-4FA1-7314-F879409FD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CF2173E1-EB5F-34C1-1BF9-774F41C1C1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A553DA61-5017-5FA6-7685-D17CF6D82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D0359-14C8-ADB0-CA53-C30D9B9CA706}"/>
              </a:ext>
            </a:extLst>
          </p:cNvPr>
          <p:cNvSpPr txBox="1"/>
          <p:nvPr/>
        </p:nvSpPr>
        <p:spPr>
          <a:xfrm>
            <a:off x="152399" y="411481"/>
            <a:ext cx="545869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“S – D”</a:t>
            </a:r>
            <a:endParaRPr lang="en-US" sz="4000" dirty="0"/>
          </a:p>
          <a:p>
            <a:r>
              <a:rPr lang="en-US" sz="3200" b="1" dirty="0"/>
              <a:t>S</a:t>
            </a:r>
            <a:r>
              <a:rPr lang="en-US" sz="3200" dirty="0"/>
              <a:t>ynagogue Man’s </a:t>
            </a:r>
            <a:r>
              <a:rPr lang="en-US" sz="3200" b="1" dirty="0"/>
              <a:t>D</a:t>
            </a:r>
            <a:r>
              <a:rPr lang="en-US" sz="3200" dirty="0"/>
              <a:t>isability</a:t>
            </a:r>
          </a:p>
          <a:p>
            <a:r>
              <a:rPr lang="en-US" sz="3200" b="1" dirty="0"/>
              <a:t>S</a:t>
            </a:r>
            <a:r>
              <a:rPr lang="en-US" sz="3200" dirty="0"/>
              <a:t>abbath </a:t>
            </a:r>
            <a:r>
              <a:rPr lang="en-US" sz="3200" b="1" dirty="0"/>
              <a:t>D</a:t>
            </a:r>
            <a:r>
              <a:rPr lang="en-US" sz="3200" dirty="0"/>
              <a:t>ay Healing</a:t>
            </a:r>
          </a:p>
          <a:p>
            <a:r>
              <a:rPr lang="en-US" sz="3200" b="1" dirty="0"/>
              <a:t>S</a:t>
            </a:r>
            <a:r>
              <a:rPr lang="en-US" sz="3200" dirty="0"/>
              <a:t>ecret Plan to </a:t>
            </a:r>
            <a:r>
              <a:rPr lang="en-US" sz="3200" b="1" dirty="0"/>
              <a:t>D</a:t>
            </a:r>
            <a:r>
              <a:rPr lang="en-US" sz="3200" dirty="0"/>
              <a:t>estroy</a:t>
            </a:r>
          </a:p>
          <a:p>
            <a:r>
              <a:rPr lang="en-US" sz="3200" b="1" dirty="0"/>
              <a:t>S</a:t>
            </a:r>
            <a:r>
              <a:rPr lang="en-US" sz="3200" dirty="0"/>
              <a:t>eclusion with </a:t>
            </a:r>
            <a:r>
              <a:rPr lang="en-US" sz="3200" b="1" dirty="0"/>
              <a:t>D</a:t>
            </a:r>
            <a:r>
              <a:rPr lang="en-US" sz="3200" dirty="0"/>
              <a:t>isciples</a:t>
            </a:r>
          </a:p>
          <a:p>
            <a:r>
              <a:rPr lang="en-US" sz="3200" b="1" dirty="0"/>
              <a:t>S</a:t>
            </a:r>
            <a:r>
              <a:rPr lang="en-US" sz="3200" dirty="0"/>
              <a:t>election of the </a:t>
            </a:r>
            <a:r>
              <a:rPr lang="en-US" sz="3200" b="1" dirty="0"/>
              <a:t>D</a:t>
            </a:r>
            <a:r>
              <a:rPr lang="en-US" sz="3200" dirty="0"/>
              <a:t>ozen</a:t>
            </a:r>
          </a:p>
          <a:p>
            <a:r>
              <a:rPr lang="en-US" sz="3200" b="1" dirty="0"/>
              <a:t>S</a:t>
            </a:r>
            <a:r>
              <a:rPr lang="en-US" sz="3200" dirty="0"/>
              <a:t>cribes </a:t>
            </a:r>
            <a:r>
              <a:rPr lang="en-US" sz="3200" b="1" dirty="0"/>
              <a:t>D</a:t>
            </a:r>
            <a:r>
              <a:rPr lang="en-US" sz="3200" dirty="0"/>
              <a:t>enouncement</a:t>
            </a:r>
          </a:p>
          <a:p>
            <a:r>
              <a:rPr lang="en-US" sz="3200" b="1" dirty="0"/>
              <a:t>S</a:t>
            </a:r>
            <a:r>
              <a:rPr lang="en-US" sz="3200" dirty="0"/>
              <a:t>atan’s Kingdom </a:t>
            </a:r>
            <a:r>
              <a:rPr lang="en-US" sz="3200" b="1" dirty="0"/>
              <a:t>D</a:t>
            </a:r>
            <a:r>
              <a:rPr lang="en-US" sz="3200" dirty="0"/>
              <a:t>ivided</a:t>
            </a:r>
          </a:p>
          <a:p>
            <a:r>
              <a:rPr lang="en-US" sz="3200" b="1" dirty="0"/>
              <a:t>S</a:t>
            </a:r>
            <a:r>
              <a:rPr lang="en-US" sz="3200" dirty="0"/>
              <a:t>trong Man </a:t>
            </a:r>
            <a:r>
              <a:rPr lang="en-US" sz="3200" b="1" dirty="0"/>
              <a:t>D</a:t>
            </a:r>
            <a:r>
              <a:rPr lang="en-US" sz="3200" dirty="0"/>
              <a:t>etained</a:t>
            </a:r>
          </a:p>
          <a:p>
            <a:r>
              <a:rPr lang="en-US" sz="3200" b="1" dirty="0"/>
              <a:t>S</a:t>
            </a:r>
            <a:r>
              <a:rPr lang="en-US" sz="3200" dirty="0"/>
              <a:t>in’s </a:t>
            </a:r>
            <a:r>
              <a:rPr lang="en-US" sz="3200" b="1" dirty="0"/>
              <a:t>D</a:t>
            </a:r>
            <a:r>
              <a:rPr lang="en-US" sz="3200" dirty="0"/>
              <a:t>anger</a:t>
            </a:r>
          </a:p>
          <a:p>
            <a:r>
              <a:rPr lang="en-US" sz="3200" b="1" dirty="0"/>
              <a:t>S</a:t>
            </a:r>
            <a:r>
              <a:rPr lang="en-US" sz="3200" dirty="0"/>
              <a:t>acred Family </a:t>
            </a:r>
            <a:r>
              <a:rPr lang="en-US" sz="3200" b="1" dirty="0"/>
              <a:t>D</a:t>
            </a:r>
            <a:r>
              <a:rPr lang="en-US" sz="3200" dirty="0"/>
              <a:t>eclared</a:t>
            </a:r>
          </a:p>
        </p:txBody>
      </p:sp>
    </p:spTree>
    <p:extLst>
      <p:ext uri="{BB962C8B-B14F-4D97-AF65-F5344CB8AC3E}">
        <p14:creationId xmlns:p14="http://schemas.microsoft.com/office/powerpoint/2010/main" val="4062905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D875B-AECB-C7C4-02C8-28599E726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A8D0E-BCE5-6D58-97D0-37462FECE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11480"/>
            <a:ext cx="5074920" cy="724593"/>
          </a:xfrm>
        </p:spPr>
        <p:txBody>
          <a:bodyPr>
            <a:normAutofit fontScale="90000"/>
          </a:bodyPr>
          <a:lstStyle/>
          <a:p>
            <a:r>
              <a:rPr lang="en-US" sz="5300" dirty="0" err="1"/>
              <a:t>MaRK</a:t>
            </a:r>
            <a:r>
              <a:rPr lang="en-US" sz="5300" dirty="0"/>
              <a:t> 3 ALLITERATION </a:t>
            </a:r>
            <a:br>
              <a:rPr lang="en-US" sz="5300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8D1C1-AAF0-32A4-4819-0199B1E7FF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3034145"/>
            <a:ext cx="6691745" cy="3400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069F8-C1EA-257E-D766-232161823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292D2-F5AF-BB27-2F57-D0CA53EA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71018" y="6341750"/>
            <a:ext cx="1137850" cy="3361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12184-9F99-E792-E1C1-C6B12D2FD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867F99B5-679C-EFC5-D0AC-0B056622D7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E6EE4C65-02CB-4CBE-D5C0-9483633D14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FBB182-9912-40B0-6BBE-96AD8593A4F2}"/>
              </a:ext>
            </a:extLst>
          </p:cNvPr>
          <p:cNvSpPr txBox="1"/>
          <p:nvPr/>
        </p:nvSpPr>
        <p:spPr>
          <a:xfrm>
            <a:off x="152399" y="411481"/>
            <a:ext cx="545869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“B”</a:t>
            </a:r>
          </a:p>
          <a:p>
            <a:r>
              <a:rPr lang="en-US" sz="2400" dirty="0"/>
              <a:t>Beginning of the Chapter</a:t>
            </a:r>
          </a:p>
          <a:p>
            <a:r>
              <a:rPr lang="en-US" sz="2400" dirty="0"/>
              <a:t>Breaking of Tradition of Sabbath</a:t>
            </a:r>
          </a:p>
          <a:p>
            <a:r>
              <a:rPr lang="en-US" sz="2400" dirty="0"/>
              <a:t>Boat by the Sea</a:t>
            </a:r>
          </a:p>
          <a:p>
            <a:r>
              <a:rPr lang="en-US" sz="2400" dirty="0"/>
              <a:t>Beyond the Jordan, They Came</a:t>
            </a:r>
          </a:p>
          <a:p>
            <a:r>
              <a:rPr lang="en-US" sz="2400" dirty="0"/>
              <a:t>Beside Him to Touch Him</a:t>
            </a:r>
          </a:p>
          <a:p>
            <a:r>
              <a:rPr lang="en-US" sz="2400" dirty="0"/>
              <a:t>Being Forbidden from Telling</a:t>
            </a:r>
          </a:p>
          <a:p>
            <a:r>
              <a:rPr lang="en-US" sz="2400" dirty="0"/>
              <a:t>Bunch of Men Chosen and Ordained</a:t>
            </a:r>
          </a:p>
          <a:p>
            <a:r>
              <a:rPr lang="en-US" sz="2400" dirty="0"/>
              <a:t>Betrayal from Within</a:t>
            </a:r>
          </a:p>
          <a:p>
            <a:r>
              <a:rPr lang="en-US" sz="2400" dirty="0"/>
              <a:t>Bread not Eaten</a:t>
            </a:r>
          </a:p>
          <a:p>
            <a:r>
              <a:rPr lang="en-US" sz="2400" dirty="0"/>
              <a:t>Beside Himself/ Crazy</a:t>
            </a:r>
          </a:p>
          <a:p>
            <a:r>
              <a:rPr lang="en-US" sz="2400" dirty="0"/>
              <a:t>Beelzebub</a:t>
            </a:r>
          </a:p>
          <a:p>
            <a:r>
              <a:rPr lang="en-US" sz="2400" dirty="0"/>
              <a:t>Bind the Strong Man</a:t>
            </a:r>
          </a:p>
          <a:p>
            <a:r>
              <a:rPr lang="en-US" sz="2400" dirty="0"/>
              <a:t>Blasphemy Against Holy Spirit</a:t>
            </a:r>
          </a:p>
          <a:p>
            <a:r>
              <a:rPr lang="en-US" sz="2400" dirty="0"/>
              <a:t>Brothers and Sisters and Mother 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65034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88FAE-AE9A-9BDC-F17B-5B99CC418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6DB6B-D4AD-28B8-DA51-54C5F249D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11480"/>
            <a:ext cx="5074920" cy="724593"/>
          </a:xfrm>
        </p:spPr>
        <p:txBody>
          <a:bodyPr>
            <a:normAutofit fontScale="90000"/>
          </a:bodyPr>
          <a:lstStyle/>
          <a:p>
            <a:r>
              <a:rPr lang="en-US" sz="5300" dirty="0" err="1"/>
              <a:t>MaRK</a:t>
            </a:r>
            <a:r>
              <a:rPr lang="en-US" sz="5300" dirty="0"/>
              <a:t> 3 ALLITERATION </a:t>
            </a:r>
            <a:br>
              <a:rPr lang="en-US" sz="5300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A908D-AD90-9D9E-5877-29BDB9BF14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163" y="3034145"/>
            <a:ext cx="6691745" cy="3400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B9119-B307-0071-16F4-4E4916FE6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DC0BA-9665-1D07-6A21-6465C9186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71018" y="6341750"/>
            <a:ext cx="1137850" cy="3361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87F3-11E2-44D8-E258-FC768583B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AutoShape 2" descr="Image result for free picture of withered hand">
            <a:extLst>
              <a:ext uri="{FF2B5EF4-FFF2-40B4-BE49-F238E27FC236}">
                <a16:creationId xmlns:a16="http://schemas.microsoft.com/office/drawing/2014/main" id="{296CD1FD-3A6D-3FCD-F5AD-41DC1E7B60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free picture of withered hand">
            <a:extLst>
              <a:ext uri="{FF2B5EF4-FFF2-40B4-BE49-F238E27FC236}">
                <a16:creationId xmlns:a16="http://schemas.microsoft.com/office/drawing/2014/main" id="{946AB9C1-C313-8D50-A507-F6BE0C5153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E9E7A1-337F-DF98-7474-E71F474DE1F1}"/>
              </a:ext>
            </a:extLst>
          </p:cNvPr>
          <p:cNvSpPr txBox="1"/>
          <p:nvPr/>
        </p:nvSpPr>
        <p:spPr>
          <a:xfrm>
            <a:off x="138544" y="447601"/>
            <a:ext cx="5458691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“P”</a:t>
            </a:r>
            <a:endParaRPr lang="en-US" dirty="0"/>
          </a:p>
          <a:p>
            <a:r>
              <a:rPr lang="en-US" dirty="0"/>
              <a:t>Public Display of His Power</a:t>
            </a:r>
          </a:p>
          <a:p>
            <a:r>
              <a:rPr lang="en-US" dirty="0"/>
              <a:t>Peace Held by Accusers</a:t>
            </a:r>
          </a:p>
          <a:p>
            <a:r>
              <a:rPr lang="en-US" dirty="0"/>
              <a:t>Pharisees and Herodians</a:t>
            </a:r>
          </a:p>
          <a:p>
            <a:r>
              <a:rPr lang="en-US" dirty="0"/>
              <a:t>Plot to Destroy</a:t>
            </a:r>
          </a:p>
          <a:p>
            <a:r>
              <a:rPr lang="en-US" dirty="0"/>
              <a:t>Private Moment With Disciples</a:t>
            </a:r>
          </a:p>
          <a:p>
            <a:r>
              <a:rPr lang="en-US" dirty="0"/>
              <a:t>Places, More Places</a:t>
            </a:r>
          </a:p>
          <a:p>
            <a:r>
              <a:rPr lang="en-US" dirty="0"/>
              <a:t>Pressing In Upon Him</a:t>
            </a:r>
          </a:p>
          <a:p>
            <a:r>
              <a:rPr lang="en-US" dirty="0"/>
              <a:t>Plagues are Healed</a:t>
            </a:r>
          </a:p>
          <a:p>
            <a:r>
              <a:rPr lang="en-US" dirty="0"/>
              <a:t>Prevention of Proclamation</a:t>
            </a:r>
          </a:p>
          <a:p>
            <a:r>
              <a:rPr lang="en-US" dirty="0"/>
              <a:t>Preachers Ordained</a:t>
            </a:r>
          </a:p>
          <a:p>
            <a:r>
              <a:rPr lang="en-US" dirty="0"/>
              <a:t>Power Distributed</a:t>
            </a:r>
          </a:p>
          <a:p>
            <a:r>
              <a:rPr lang="en-US" dirty="0"/>
              <a:t>Peter and the Disciples</a:t>
            </a:r>
          </a:p>
          <a:p>
            <a:r>
              <a:rPr lang="en-US" dirty="0"/>
              <a:t>Person Who Betrayed Him</a:t>
            </a:r>
          </a:p>
          <a:p>
            <a:r>
              <a:rPr lang="en-US" dirty="0"/>
              <a:t>People Who Used to Know Him</a:t>
            </a:r>
          </a:p>
          <a:p>
            <a:r>
              <a:rPr lang="en-US" dirty="0"/>
              <a:t>Prince of the Devils</a:t>
            </a:r>
          </a:p>
          <a:p>
            <a:r>
              <a:rPr lang="en-US" dirty="0"/>
              <a:t>Parable by Jesus</a:t>
            </a:r>
          </a:p>
          <a:p>
            <a:r>
              <a:rPr lang="en-US" dirty="0"/>
              <a:t>Purpose is Division</a:t>
            </a:r>
          </a:p>
          <a:p>
            <a:r>
              <a:rPr lang="en-US" dirty="0"/>
              <a:t>Procedure for Binding Strong Man</a:t>
            </a:r>
          </a:p>
          <a:p>
            <a:r>
              <a:rPr lang="en-US" dirty="0"/>
              <a:t>Person of the Holy Spirit</a:t>
            </a:r>
          </a:p>
          <a:p>
            <a:r>
              <a:rPr lang="en-US" dirty="0"/>
              <a:t>Parent and Siblings Approach</a:t>
            </a:r>
          </a:p>
          <a:p>
            <a:r>
              <a:rPr lang="en-US" dirty="0"/>
              <a:t>People Who are Mine</a:t>
            </a:r>
          </a:p>
          <a:p>
            <a:r>
              <a:rPr lang="en-US" dirty="0"/>
              <a:t>Particulars for Being in the Family </a:t>
            </a:r>
          </a:p>
        </p:txBody>
      </p:sp>
    </p:spTree>
    <p:extLst>
      <p:ext uri="{BB962C8B-B14F-4D97-AF65-F5344CB8AC3E}">
        <p14:creationId xmlns:p14="http://schemas.microsoft.com/office/powerpoint/2010/main" val="1679718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209B1-CECE-7466-7044-9D73619E5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6681B-5E1B-BD2B-6960-3B46EFE83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5" name="Picture Placeholder 14" descr="A close-up of a desert">
            <a:extLst>
              <a:ext uri="{FF2B5EF4-FFF2-40B4-BE49-F238E27FC236}">
                <a16:creationId xmlns:a16="http://schemas.microsoft.com/office/drawing/2014/main" id="{A52016E5-43C0-59E9-C7D5-5F2E24721B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733150" cy="5135804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47696-CC61-C5A5-6C0C-BC554FB64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170B-54FF-401A-804E-64B53FFEC9A3}" type="datetime1">
              <a:rPr lang="en-US" smtClean="0"/>
              <a:t>4/9/2026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C9FFD-93B6-D3DC-72EF-DBAF2803A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738C8-C838-438B-F934-0218EC261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86948"/>
      </p:ext>
    </p:extLst>
  </p:cSld>
  <p:clrMapOvr>
    <a:masterClrMapping/>
  </p:clrMapOvr>
</p:sld>
</file>

<file path=ppt/theme/theme1.xml><?xml version="1.0" encoding="utf-8"?>
<a:theme xmlns:a="http://schemas.openxmlformats.org/drawingml/2006/main" name="OasisVTI">
  <a:themeElements>
    <a:clrScheme name="Oasis">
      <a:dk1>
        <a:srgbClr val="131313"/>
      </a:dk1>
      <a:lt1>
        <a:sysClr val="window" lastClr="FFFFFF"/>
      </a:lt1>
      <a:dk2>
        <a:srgbClr val="3D3C33"/>
      </a:dk2>
      <a:lt2>
        <a:srgbClr val="F0EDE6"/>
      </a:lt2>
      <a:accent1>
        <a:srgbClr val="A57361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6282DC-5D67-4C19-9A05-C65D9BF7BC7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3667383-B7F3-43FC-8965-135FDDEABC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135656-72CC-4564-823F-B30D02996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{E298285F-0D02-442A-B64D-66381D0FBCBC}05f950ec-c865-457c-93ae-9eb2ef1c603f-TFa19fa653-f273-4169-96ef-448bb1cd1027_win32</Template>
  <TotalTime>128</TotalTime>
  <Words>726</Words>
  <Application>Microsoft Office PowerPoint</Application>
  <PresentationFormat>Widescreen</PresentationFormat>
  <Paragraphs>150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Aldhabi</vt:lpstr>
      <vt:lpstr>Aptos</vt:lpstr>
      <vt:lpstr>Arial</vt:lpstr>
      <vt:lpstr>Bahnschrift</vt:lpstr>
      <vt:lpstr>Calibri</vt:lpstr>
      <vt:lpstr>Neue Haas Grotesk Text Pro</vt:lpstr>
      <vt:lpstr>OasisVTI</vt:lpstr>
      <vt:lpstr> Main Point:  Mark 3:35 “For whoever does the will of God,  he is my brother and sister  and mother.” </vt:lpstr>
      <vt:lpstr>  The Movement of Jesus and His Followers   Main Point:  Mark 3:35 “For whoever does the will of God,  he is my brother and sister and mother.” </vt:lpstr>
      <vt:lpstr>Mark 3:1-6   Setting: In the  Synagogue </vt:lpstr>
      <vt:lpstr>Mark 3:7-12   Setting: By the sea </vt:lpstr>
      <vt:lpstr>Mark 3:13-19a   Setting: On the mountain </vt:lpstr>
      <vt:lpstr> </vt:lpstr>
      <vt:lpstr>Mark 3:19b-35   Setting: In the house </vt:lpstr>
      <vt:lpstr>biblegateway.com</vt:lpstr>
      <vt:lpstr> </vt:lpstr>
      <vt:lpstr> </vt:lpstr>
      <vt:lpstr> </vt:lpstr>
      <vt:lpstr> </vt:lpstr>
      <vt:lpstr>APPLICATion: </vt:lpstr>
      <vt:lpstr>  The Movement of Jesus and His Followers   Main Point:  Mark 3:35 “For whoever does the will of God,  he is my brother and sister and mother.” </vt:lpstr>
      <vt:lpstr>MaRK 3 ALLITERATION   </vt:lpstr>
      <vt:lpstr>MaRK 3 ALLITERATION   </vt:lpstr>
      <vt:lpstr>MaRK 3 ALLITERATION   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Lori Hickey</dc:creator>
  <cp:lastModifiedBy>Lori Hickey</cp:lastModifiedBy>
  <cp:revision>1</cp:revision>
  <dcterms:created xsi:type="dcterms:W3CDTF">2026-04-10T01:23:52Z</dcterms:created>
  <dcterms:modified xsi:type="dcterms:W3CDTF">2026-04-10T03:32:48Z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